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7.png" ContentType="image/png"/>
  <Override PartName="/ppt/media/image4.png" ContentType="image/png"/>
  <Override PartName="/ppt/media/image8.png" ContentType="image/png"/>
  <Override PartName="/ppt/media/image29.png" ContentType="image/png"/>
  <Override PartName="/ppt/media/image6.png" ContentType="image/png"/>
  <Override PartName="/ppt/media/image31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9.png" ContentType="image/png"/>
  <Override PartName="/ppt/media/image30.png" ContentType="image/png"/>
  <Override PartName="/ppt/media/image5.png" ContentType="image/png"/>
  <Override PartName="/ppt/media/image28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jpeg" ContentType="image/jpeg"/>
  <Override PartName="/ppt/media/image10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0954512893982808"/>
          <c:y val="0.224258289703316"/>
          <c:w val="0.904369627507163"/>
          <c:h val="0.775305410122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4"/>
                <c:pt idx="0">
                  <c:v>Row 1</c:v>
                </c:pt>
                <c:pt idx="1">
                  <c:v>Row 2</c:v>
                </c:pt>
                <c:pt idx="2">
                  <c:v>Row 3</c:v>
                </c:pt>
                <c:pt idx="3">
                  <c:v>Row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9.1</c:v>
                </c:pt>
                <c:pt idx="1">
                  <c:v>2.4</c:v>
                </c:pt>
                <c:pt idx="2">
                  <c:v>3.1</c:v>
                </c:pt>
                <c:pt idx="3">
                  <c:v>4.3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Column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4"/>
                <c:pt idx="0">
                  <c:v>Row 1</c:v>
                </c:pt>
                <c:pt idx="1">
                  <c:v>Row 2</c:v>
                </c:pt>
                <c:pt idx="2">
                  <c:v>Row 3</c:v>
                </c:pt>
                <c:pt idx="3">
                  <c:v>Row 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3.2</c:v>
                </c:pt>
                <c:pt idx="1">
                  <c:v>8.8</c:v>
                </c:pt>
                <c:pt idx="2">
                  <c:v>1.5</c:v>
                </c:pt>
                <c:pt idx="3">
                  <c:v>9.02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Column 3</c:v>
                </c:pt>
              </c:strCache>
            </c:strRef>
          </c:tx>
          <c:spPr>
            <a:solidFill>
              <a:srgbClr val="ffd320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4"/>
                <c:pt idx="0">
                  <c:v>Row 1</c:v>
                </c:pt>
                <c:pt idx="1">
                  <c:v>Row 2</c:v>
                </c:pt>
                <c:pt idx="2">
                  <c:v>Row 3</c:v>
                </c:pt>
                <c:pt idx="3">
                  <c:v>Row 4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4.54</c:v>
                </c:pt>
                <c:pt idx="1">
                  <c:v>9.65</c:v>
                </c:pt>
                <c:pt idx="2">
                  <c:v>3.7</c:v>
                </c:pt>
                <c:pt idx="3">
                  <c:v>6.2</c:v>
                </c:pt>
              </c:numCache>
            </c:numRef>
          </c:val>
        </c:ser>
        <c:gapWidth val="100"/>
        <c:overlap val="0"/>
        <c:axId val="24456932"/>
        <c:axId val="52414019"/>
      </c:barChart>
      <c:catAx>
        <c:axId val="24456932"/>
        <c:scaling>
          <c:orientation val="minMax"/>
        </c:scaling>
        <c:delete val="0"/>
        <c:axPos val="b"/>
        <c:numFmt formatCode="[$-409]mm/dd/yyyy" sourceLinked="1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52414019"/>
        <c:crosses val="autoZero"/>
        <c:auto val="1"/>
        <c:lblAlgn val="ctr"/>
        <c:lblOffset val="100"/>
        <c:noMultiLvlLbl val="0"/>
      </c:catAx>
      <c:valAx>
        <c:axId val="52414019"/>
        <c:scaling>
          <c:orientation val="minMax"/>
        </c:scaling>
        <c:delete val="0"/>
        <c:axPos val="l"/>
        <c:majorGridlines>
          <c:spPr>
            <a:ln w="0">
              <a:solidFill>
                <a:srgbClr val="b3b3b3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24456932"/>
        <c:crosses val="autoZero"/>
        <c:crossBetween val="between"/>
      </c:valAx>
      <c:spPr>
        <a:noFill/>
        <a:ln w="0">
          <a:solidFill>
            <a:srgbClr val="b3b3b3"/>
          </a:solidFill>
        </a:ln>
      </c:spPr>
    </c:plotArea>
    <c:plotVisOnly val="1"/>
    <c:dispBlanksAs val="gap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CA4AA9-E03B-436C-B626-3DA6328C532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A243E7-F558-4731-BB2F-3C912FACC4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3A82B0-276C-4300-93D3-F37BED0359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3154E9-54DC-4B2E-829A-6715A241C23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2999D4-8F90-47C2-A5A1-CF52CE579D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1CA5CF3-E312-4A96-88F7-E79B6FF299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B9FA22-2EBE-4CC7-9566-F59C090976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FB45C2-3232-402F-8D9D-8B5F80C78E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8BD9E6-D8AE-40FD-9F09-C8D0CB1981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698635-B238-43CC-9D9A-BC709FA3D7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A47B9D-7C88-4052-8C03-8AEC11FDE9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739633-E5D1-46DC-AA82-5B90F4066F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ED4AC15-CDB0-4C31-A061-A82DEEBCD60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Intro to Recursion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200400" y="1326600"/>
            <a:ext cx="3657600" cy="39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-2520"/>
            <a:ext cx="8640000" cy="68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1" lang="en-US" sz="2400" spc="-1" strike="noStrike">
                <a:latin typeface="Arial"/>
              </a:rPr>
              <a:t>Head Recursion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90960" y="1143000"/>
            <a:ext cx="2809440" cy="160020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057400" y="3657600"/>
            <a:ext cx="1514160" cy="95220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 txBox="1"/>
          <p:nvPr/>
        </p:nvSpPr>
        <p:spPr>
          <a:xfrm>
            <a:off x="2057400" y="3200400"/>
            <a:ext cx="1600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228600" y="320040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228600" y="3657600"/>
            <a:ext cx="1495080" cy="58068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>
            <a:off x="3948120" y="1016280"/>
            <a:ext cx="56314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Indirect Recursion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5943600" y="1172520"/>
            <a:ext cx="3831480" cy="449748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4114800" y="1143000"/>
            <a:ext cx="1971360" cy="274284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857520" y="3429360"/>
            <a:ext cx="1885680" cy="456840"/>
          </a:xfrm>
          <a:prstGeom prst="rect">
            <a:avLst/>
          </a:prstGeom>
          <a:ln w="0">
            <a:noFill/>
          </a:ln>
        </p:spPr>
      </p:pic>
      <p:sp>
        <p:nvSpPr>
          <p:cNvPr id="86" name=""/>
          <p:cNvSpPr txBox="1"/>
          <p:nvPr/>
        </p:nvSpPr>
        <p:spPr>
          <a:xfrm>
            <a:off x="857520" y="3082680"/>
            <a:ext cx="1600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914400" y="4114800"/>
            <a:ext cx="1828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4"/>
          <a:stretch/>
        </p:blipFill>
        <p:spPr>
          <a:xfrm>
            <a:off x="948600" y="4503240"/>
            <a:ext cx="1695240" cy="108540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5"/>
          <a:stretch/>
        </p:blipFill>
        <p:spPr>
          <a:xfrm>
            <a:off x="685800" y="914400"/>
            <a:ext cx="274320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Nested Recursion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5486400" y="914400"/>
            <a:ext cx="4593600" cy="457200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543240" y="1505160"/>
            <a:ext cx="2428560" cy="146664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543240" y="3562560"/>
            <a:ext cx="1742760" cy="55224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 txBox="1"/>
          <p:nvPr/>
        </p:nvSpPr>
        <p:spPr>
          <a:xfrm>
            <a:off x="543240" y="3200400"/>
            <a:ext cx="1143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4"/>
          <a:stretch/>
        </p:blipFill>
        <p:spPr>
          <a:xfrm>
            <a:off x="3057840" y="3657600"/>
            <a:ext cx="1742760" cy="457200"/>
          </a:xfrm>
          <a:prstGeom prst="rect">
            <a:avLst/>
          </a:prstGeom>
          <a:ln w="0">
            <a:noFill/>
          </a:ln>
        </p:spPr>
      </p:pic>
      <p:sp>
        <p:nvSpPr>
          <p:cNvPr id="96" name=""/>
          <p:cNvSpPr txBox="1"/>
          <p:nvPr/>
        </p:nvSpPr>
        <p:spPr>
          <a:xfrm>
            <a:off x="3165840" y="33112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Tree Recursion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57200" y="1333800"/>
            <a:ext cx="2286000" cy="163800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457200" y="3886200"/>
            <a:ext cx="1990440" cy="50436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 txBox="1"/>
          <p:nvPr/>
        </p:nvSpPr>
        <p:spPr>
          <a:xfrm>
            <a:off x="457200" y="3429000"/>
            <a:ext cx="2057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2743200" y="3429000"/>
            <a:ext cx="1143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2743200" y="4086720"/>
            <a:ext cx="1275840" cy="117108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5184720" y="1172520"/>
            <a:ext cx="4390920" cy="38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29560" y="22539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Code walk through for tree recursion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5800" y="24825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Thank you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is Recursion​?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17252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Recursion is just function that call itself and is pushed to the stack each call. 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6572520" y="2686320"/>
            <a:ext cx="3257280" cy="257148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690560" y="2286000"/>
            <a:ext cx="3110040" cy="302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2600" spc="-1" strike="noStrike">
                <a:latin typeface="Arial"/>
              </a:rPr>
              <a:t>Perfect Analogy for Recursion is the movie Inception. The concept of “dream in a dream”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4343400" y="1686240"/>
            <a:ext cx="5486400" cy="380016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515880" y="1371600"/>
            <a:ext cx="3141720" cy="38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965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1" lang="en-US" sz="4400" spc="-1" strike="noStrike">
                <a:latin typeface="Arial"/>
              </a:rPr>
              <a:t>Three Laws to Recursion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1. A recursive algorithm must call itself, recursively.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2. A recursive algorithm must have a base case.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3. A recursive algorithm must change its state and move toward the base case.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is a Base Case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300960" y="10551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The Base case is the condition or statement which terminates the recursive function call. It’s Similar to a end loop statement .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 </a:t>
            </a:r>
            <a:r>
              <a:rPr b="0" lang="en-US" sz="2200" spc="-1" strike="noStrike">
                <a:latin typeface="Arial"/>
              </a:rPr>
              <a:t>Both functions output the same results, which is to count to 9. You can use this example to think of base case similar to loop statement. 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200" spc="-1" strike="noStrike">
                <a:latin typeface="Arial"/>
              </a:rPr>
              <a:t> </a:t>
            </a:r>
            <a:r>
              <a:rPr b="0" i="1" lang="en-US" sz="2200" spc="-1" strike="noStrike">
                <a:latin typeface="Arial"/>
              </a:rPr>
              <a:t>Iterative Approach                 Recursive Solution              Output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685800" y="3886200"/>
            <a:ext cx="2743200" cy="114300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4343400" y="3886200"/>
            <a:ext cx="2371320" cy="150444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7782120" y="3886200"/>
            <a:ext cx="1361880" cy="163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685800" y="343080"/>
            <a:ext cx="8686800" cy="491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8640000" cy="45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Recursive Inception Function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0" y="3429000"/>
            <a:ext cx="2514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Main Function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62" name=""/>
          <p:cNvGraphicFramePr/>
          <p:nvPr/>
        </p:nvGraphicFramePr>
        <p:xfrm>
          <a:off x="7372440" y="6547680"/>
          <a:ext cx="4020120" cy="164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57600" y="3886200"/>
            <a:ext cx="1085400" cy="53316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5486400" y="914400"/>
            <a:ext cx="4572000" cy="475560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4"/>
          <a:stretch/>
        </p:blipFill>
        <p:spPr>
          <a:xfrm>
            <a:off x="228600" y="780120"/>
            <a:ext cx="4343400" cy="264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Types of Recursion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00960" y="1143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Arial"/>
              </a:rPr>
              <a:t>1. </a:t>
            </a:r>
            <a:r>
              <a:rPr b="1" lang="en-US" sz="2100" spc="-1" strike="noStrike">
                <a:latin typeface="Arial"/>
              </a:rPr>
              <a:t>Tail Recursion</a:t>
            </a:r>
            <a:r>
              <a:rPr b="0" lang="en-US" sz="2100" spc="-1" strike="noStrike">
                <a:latin typeface="Arial"/>
              </a:rPr>
              <a:t>- A recursive function in which the last statement is a recursive call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Arial"/>
              </a:rPr>
              <a:t>2.  </a:t>
            </a:r>
            <a:r>
              <a:rPr b="1" lang="en-US" sz="2100" spc="-1" strike="noStrike">
                <a:latin typeface="Arial"/>
              </a:rPr>
              <a:t>Head Recursion</a:t>
            </a:r>
            <a:r>
              <a:rPr b="0" lang="en-US" sz="2100" spc="-1" strike="noStrike">
                <a:latin typeface="Arial"/>
              </a:rPr>
              <a:t> – A recursive function in which is executed before the statements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Arial"/>
              </a:rPr>
              <a:t>3. </a:t>
            </a:r>
            <a:r>
              <a:rPr b="1" lang="en-US" sz="2100" spc="-1" strike="noStrike">
                <a:latin typeface="Arial"/>
              </a:rPr>
              <a:t>Tree Recursion</a:t>
            </a:r>
            <a:r>
              <a:rPr b="0" lang="en-US" sz="2100" spc="-1" strike="noStrike">
                <a:latin typeface="Arial"/>
              </a:rPr>
              <a:t> – A recursive function that has more than 1 recursive call, which results in the function branching into a three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Arial"/>
              </a:rPr>
              <a:t>4. </a:t>
            </a:r>
            <a:r>
              <a:rPr b="1" lang="en-US" sz="2100" spc="-1" strike="noStrike">
                <a:latin typeface="Arial"/>
              </a:rPr>
              <a:t>Nested Recursion</a:t>
            </a:r>
            <a:r>
              <a:rPr b="0" lang="en-US" sz="2100" spc="-1" strike="noStrike">
                <a:latin typeface="Arial"/>
              </a:rPr>
              <a:t> – A function that calls itself in the functions parameter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Arial"/>
              </a:rPr>
              <a:t>5. </a:t>
            </a:r>
            <a:r>
              <a:rPr b="1" lang="en-US" sz="2100" spc="-1" strike="noStrike">
                <a:latin typeface="Arial"/>
              </a:rPr>
              <a:t>Indirect Recursion </a:t>
            </a:r>
            <a:r>
              <a:rPr b="0" lang="en-US" sz="2100" spc="-1" strike="noStrike">
                <a:latin typeface="Arial"/>
              </a:rPr>
              <a:t>–  A function is mutually called by another function in a circular manner    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29560" y="128520"/>
            <a:ext cx="90716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Tail Recursion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600200" y="3429000"/>
            <a:ext cx="2057400" cy="31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Output: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228600" y="3886200"/>
            <a:ext cx="990360" cy="475920"/>
          </a:xfrm>
          <a:prstGeom prst="rect">
            <a:avLst/>
          </a:prstGeom>
          <a:ln w="0">
            <a:noFill/>
          </a:ln>
        </p:spPr>
      </p:pic>
      <p:sp>
        <p:nvSpPr>
          <p:cNvPr id="71" name=""/>
          <p:cNvSpPr txBox="1"/>
          <p:nvPr/>
        </p:nvSpPr>
        <p:spPr>
          <a:xfrm>
            <a:off x="457200" y="3429000"/>
            <a:ext cx="6746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19600" y="1143000"/>
            <a:ext cx="3438000" cy="159984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1371600" y="3886200"/>
            <a:ext cx="1714320" cy="93312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4"/>
          <a:stretch/>
        </p:blipFill>
        <p:spPr>
          <a:xfrm>
            <a:off x="4114800" y="914400"/>
            <a:ext cx="571500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2023-01-24T20:10:01Z</dcterms:created>
  <dc:creator/>
  <dc:description/>
  <dc:language>en-US</dc:language>
  <cp:lastModifiedBy/>
  <dcterms:modified xsi:type="dcterms:W3CDTF">2023-01-25T23:06:07Z</dcterms:modified>
  <cp:revision>8</cp:revision>
  <dc:subject/>
  <dc:title/>
</cp:coreProperties>
</file>